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256" r:id="rId5"/>
    <p:sldId id="258" r:id="rId6"/>
    <p:sldId id="259" r:id="rId7"/>
    <p:sldId id="264" r:id="rId8"/>
    <p:sldId id="263" r:id="rId9"/>
    <p:sldId id="273" r:id="rId10"/>
    <p:sldId id="272" r:id="rId11"/>
    <p:sldId id="267" r:id="rId12"/>
    <p:sldId id="269" r:id="rId13"/>
    <p:sldId id="270" r:id="rId14"/>
    <p:sldId id="271" r:id="rId15"/>
    <p:sldId id="265" r:id="rId16"/>
    <p:sldId id="266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1026802-4F03-0244-B233-C56DB799826C}">
          <p14:sldIdLst>
            <p14:sldId id="256"/>
            <p14:sldId id="258"/>
            <p14:sldId id="259"/>
            <p14:sldId id="264"/>
            <p14:sldId id="263"/>
            <p14:sldId id="273"/>
            <p14:sldId id="272"/>
            <p14:sldId id="267"/>
            <p14:sldId id="269"/>
            <p14:sldId id="270"/>
            <p14:sldId id="271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1E407C"/>
    <a:srgbClr val="001E44"/>
    <a:srgbClr val="009C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76"/>
    <p:restoredTop sz="89528"/>
  </p:normalViewPr>
  <p:slideViewPr>
    <p:cSldViewPr snapToGrid="0" snapToObjects="1">
      <p:cViewPr>
        <p:scale>
          <a:sx n="120" d="100"/>
          <a:sy n="120" d="100"/>
        </p:scale>
        <p:origin x="1712" y="-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19:37:40.82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19:37:40.82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3T20:23:26.378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0 17,'59'-1,"-1"0,-5-1,2-1,-2 0,6-1,-25 2,1 1,-25 1,-3 0,10 0,-2 0,12 0,-1 1,-1-1,-4 2,0-2,-4 0,-2-2,1 2,-1-1,4 1,5 0,6 0,3 0,-1 0,0 0,-6 0,-2 1,-6-1,-3 1,-2-1,2 0,2 0,4 0,5 2,-2-2,0 1,-2-1,-1 0,4 0,-1 0,1 0,1 0,-3 0,0 0,-4 0,-3 0,2 1,3-1,4 3,5-2,1 0,0 3,-1-4,0 3,-2-3,0 1,-4-1,3 1,-1 0,1 0,-3 0,-4-1,-6 1,2-1,4 1,2-1,4 0,-6 1,3-1,-4 2,8-1,1 1,3-1,4 1,-5-1,2 0,-5 0,-1 1,-1-1,2-1,1 0,7 0,7 1,1 1,5-1,-9 1,-2-1,-6 1,-7-2,4 1,-3-1,4 0,0 1,-2 0,-4 0,0 0,-2-1,10 1,4 0,6 0,4 1,-4-2,0 2,-5-1,1 0,-2 2,37 0,-19 0,30 1,-19-1,0 1,0-2,-4 1,-12-3,-6 1,-3-1,-12 0,5 0,-4 0,1 1,3-1,-6 2,3-2,-3 1,3 0,5 1,-3-1,1-1,-2 0,-5 0,5 0,-7 0,-1 0,5 0,6 1,14-1,7 3,-1-3,-3 0,-7 0,-4-1,-6 1,1 0,-7 0,6 0,-1 0,8 0,-1 0,-1 0,-3 0,-7 0,5 0,-1 0,6 1,1 0,8 1,-8-1,8-1,-14 0,1 0,-2 0,6 0,16 0,16 1,-4 0,13 1,-16 0,3 0,-14-1,-7-1,-8 0,6 0,5 0,11 0,-2 0,-4-1,-11 0,-8 0,-4 1,-1 0,9 0,0 0,11-1,-6-1,1-2,-7 1,-1-1,4 2,6 0,11 1,5 1,-4 0,2 0,-13 0,-3-3,-1 3,3-4,15 4,31-1,-41 1,2 1,5 0,0 0,-4 0,-4 0,26 0,-15-1,-25 0,-4 0,-10 0,3 0,-2 0,6 0,-6 0,0 0,-7 0,-7 0,-1 0,4 0,13 0,8 1,21 2,-6-1,3 1,-16-3,-15 0,-11 0,-9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3T20:23:36.812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0 36,'32'-5,"1"-1,-5 4,11-1,1 1,6-1,-7 1,-8-1,-3 1,-8 0,6 2,-4-2,2 1,-7 0,-2 1,-6 0,2 0,-1 0,2 0,1 0,-2 0,1 0,2 0,0 0,1 0,0 0,-2 0,0 0,2 0,-3 0,2 0,-4 0,3 0,-3 0,5 0,0 0,0 0,-3-1,-2 1,0 0,1 0,1 1,-1-1,1 1,-1-1,5 1,0-1,1 0,-4 1,1 0,-6 1,2-2,1 1,2-1,4 0,-2 0,-1-1,-3 0,-2 0,4 1,-1 0,2 0,-5 0,2 0,-1 0,3 0,0 0,0 0,0 0,-2 0,0 0,3 0,2 0,8 0,-5 0,0 0,-4 0,-4 0,0 1,3 0,-1 0,6-1,-2 0,2 0,-5 1,-2-1,-2 1,0-1,4 0,1 0,1 0,2 0,-5 0,-2 0,-1 1,2-1,1 2,0-2,-4 1,2-1,2 1,4 0,0 0,3-1,-6 0,2 0,-6 0,3 0,-1 1,4-1,5 1,-3-1,-1 1,-7-1,0 1,5-1,3 0,4 0,-3 0,-3 0,-3 0,-2 0,0 0,3 0,0 0,7 0,-3 1,3 0,-6 1,1-1,-2 0,2-1,3 1,3-1,1 1,-3 0,-1 0,-4-1,1 1,3-1,-3 1,7-1,0 1,1-1,2 1,-3-1,-1 0,2 0,0 0,2 0,0 0,-3 0,-4 0,-2 0,0 1,1 0,-1 0,0-1,-2 0,-3 0,0 0,-2 1,0-1,0 1,3-1,0 0,6 0,-5 0,5 0,-6 0,3 0,-2 1,1-1,-3 1,1-1,-1 0,2 0,4 0,1 0,3 0,-1 1,1 1,-3-1,-4 0,-2-1,1 0,-1 0,4 0,0 0,0 0,2 1,-3-1,2 2,-5-2,0 0,-2 0,1 0,-2 0,3 0,-1 0,4-2,-1 2,1-1,-5 1,0-1,-2 1,4-1,1 1,4-1,-1 0,3 0,-2 0,0 1,1-1,-3 0,1 0,-3 0,-1 1,-1 0,-2 0,1 0,-1 0,1 0,0 0,-1 1,2-1,-1 1,-2-1,4-1,-3 1,6-1,1 1,2 0,2 0,-3 0,-1 0,-4 0,-2 0,0 0,-1 0,3 0,6-1,-2 1,4-1,-7 1,-1 0,-3 0,4 0,-1 0,3 0,-1 0,-3 0,0 0,-2 0,3 1,-3 0,3-1,-5 0,2 0,5 0,-2 0,4 0,-3 0,-2 0,1 0,-4-1,5 0,-2 0,5 1,-2-1,2 1,-4-1,-3 1,-5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007A53-B775-5D4D-835E-81B0F738E6E2}" type="datetimeFigureOut">
              <a:rPr lang="en-US" smtClean="0"/>
              <a:t>4/10/23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CEF062-9598-1848-AEF7-F6A19C06E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713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 will be emailed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CEF062-9598-1848-AEF7-F6A19C06E2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868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CEF062-9598-1848-AEF7-F6A19C06E2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798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CEF062-9598-1848-AEF7-F6A19C06E2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32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CEF062-9598-1848-AEF7-F6A19C06E2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759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CEF062-9598-1848-AEF7-F6A19C06E2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53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CEF062-9598-1848-AEF7-F6A19C06E2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776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CEF062-9598-1848-AEF7-F6A19C06E2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169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CEF062-9598-1848-AEF7-F6A19C06E22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49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CEF062-9598-1848-AEF7-F6A19C06E22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713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CEF062-9598-1848-AEF7-F6A19C06E2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62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5C87FB-6C7F-6341-B3AC-7A03AC6D38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5" r="4465"/>
          <a:stretch/>
        </p:blipFill>
        <p:spPr>
          <a:xfrm>
            <a:off x="0" y="0"/>
            <a:ext cx="9144000" cy="68640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4E5EF8-3F55-CC40-8877-5D48D7C06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6"/>
            <a:ext cx="6858000" cy="157096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D648D3-80FB-6246-9942-F676252E6F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693324"/>
            <a:ext cx="6858000" cy="648392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09F92B-E9CD-1043-ADF5-647DA2A9EC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70" y="3851391"/>
            <a:ext cx="2606294" cy="120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88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80087E-EAD0-9943-8A61-EC0B6D11A0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740" r="25452"/>
          <a:stretch/>
        </p:blipFill>
        <p:spPr>
          <a:xfrm>
            <a:off x="4060" y="6085756"/>
            <a:ext cx="9139940" cy="7772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115303-0D88-FC4F-A64A-0DABCD2F0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88615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8021D-5040-E443-B438-B5DF5DB17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1285"/>
            <a:ext cx="7886700" cy="479263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6905F6-993F-D349-A0EA-9D639A51B8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38" y="6064836"/>
            <a:ext cx="1765554" cy="81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94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6C763D1-54E7-1F4C-9A40-8033FD87C9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37473" y="1250950"/>
            <a:ext cx="3977878" cy="481911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115303-0D88-FC4F-A64A-0DABCD2F0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88615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8021D-5040-E443-B438-B5DF5DB17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250951"/>
            <a:ext cx="3814459" cy="481911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D3E57B-7AA0-CB4E-84C8-14051157E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740" r="25033"/>
          <a:stretch/>
        </p:blipFill>
        <p:spPr>
          <a:xfrm>
            <a:off x="4060" y="6085757"/>
            <a:ext cx="9139940" cy="7728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2E3011-1B8B-5640-AE26-C7ED9C07F7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38" y="6064836"/>
            <a:ext cx="1765554" cy="81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969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01E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481C7B-08F7-844C-899A-F9E5FA8CF3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5" r="4465" b="52482"/>
          <a:stretch/>
        </p:blipFill>
        <p:spPr>
          <a:xfrm>
            <a:off x="0" y="0"/>
            <a:ext cx="9144000" cy="3261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403D84-AA45-1D40-9400-B1135229D7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3" t="29642" r="1118" b="26071"/>
          <a:stretch/>
        </p:blipFill>
        <p:spPr>
          <a:xfrm>
            <a:off x="1" y="3261675"/>
            <a:ext cx="9143999" cy="36075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F89896-24B9-D543-BC49-89300DAB7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286" y="1124715"/>
            <a:ext cx="5946178" cy="144299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384264-DB8D-274D-83EB-C183729E5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5286" y="2495402"/>
            <a:ext cx="5946178" cy="766273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7373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Pr>
        <a:solidFill>
          <a:srgbClr val="001E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6E233E-137F-7A40-BBE7-E0A1130BB2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5" r="4465" b="52482"/>
          <a:stretch/>
        </p:blipFill>
        <p:spPr>
          <a:xfrm>
            <a:off x="0" y="0"/>
            <a:ext cx="9144000" cy="32616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F89896-24B9-D543-BC49-89300DAB7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286" y="1124715"/>
            <a:ext cx="5946178" cy="144299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384264-DB8D-274D-83EB-C183729E5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5286" y="2495400"/>
            <a:ext cx="5946178" cy="672674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F58B01F-C66D-C041-B01B-9D8150197C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262316"/>
            <a:ext cx="9144000" cy="359568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936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2F7A6A-EF14-A644-A850-18DFD8B493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5" r="4465"/>
          <a:stretch/>
        </p:blipFill>
        <p:spPr>
          <a:xfrm>
            <a:off x="0" y="0"/>
            <a:ext cx="9144000" cy="68640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4E5EF8-3F55-CC40-8877-5D48D7C063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1122366"/>
            <a:ext cx="6858000" cy="157096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60F873-7918-BE4A-AA6A-8444FEB727E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70" y="5230994"/>
            <a:ext cx="2606294" cy="1204722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FD648D3-80FB-6246-9942-F676252E6F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2" y="3797668"/>
            <a:ext cx="3854585" cy="127990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3870662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0656E-DA2F-C14C-BF10-2FC3587B4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251287"/>
            <a:ext cx="7886700" cy="4925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C3011-D639-B54B-9228-EB3085D04C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EC4368-C769-8143-B102-F97927FA2E0C}" type="datetimeFigureOut">
              <a:rPr lang="en-US" smtClean="0"/>
              <a:t>4/10/23</a:t>
            </a:fld>
            <a:endParaRPr lang="en-US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A5E7B941-CE32-1D43-B287-BCB25BBF8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538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9430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63" r:id="rId5"/>
    <p:sldLayoutId id="2147483662" r:id="rId6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85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naconda.org/conda-forge/r-tidyvers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mailto:nvn5240@psu.edu" TargetMode="External"/><Relationship Id="rId3" Type="http://schemas.openxmlformats.org/officeDocument/2006/relationships/hyperlink" Target="https://www.icds.psu.edu/computing-services/roar-training-resources/" TargetMode="External"/><Relationship Id="rId7" Type="http://schemas.openxmlformats.org/officeDocument/2006/relationships/hyperlink" Target="https://cran.r-project.org/web/packages/foreach/vignettes/foreach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ran.r-project.org/web/packages/doParallel/vignettes/gettingstartedParallel.pdf" TargetMode="External"/><Relationship Id="rId5" Type="http://schemas.openxmlformats.org/officeDocument/2006/relationships/hyperlink" Target="https://www.icds.psu.edu/wp-content/uploads/2020/04/ICDS-ACI-P030-Access-Control-Formatted_v3.1.pdf" TargetMode="External"/><Relationship Id="rId4" Type="http://schemas.openxmlformats.org/officeDocument/2006/relationships/hyperlink" Target="https://www.icds.psu.edu/computing-services/roar-user-guide/" TargetMode="External"/><Relationship Id="rId9" Type="http://schemas.openxmlformats.org/officeDocument/2006/relationships/hyperlink" Target="https://github.com/NitheeshaN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ds.psu.edu/computing-services/account-setup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1.xml"/><Relationship Id="rId10" Type="http://schemas.openxmlformats.org/officeDocument/2006/relationships/image" Target="../media/image5.png"/><Relationship Id="rId4" Type="http://schemas.openxmlformats.org/officeDocument/2006/relationships/hyperlink" Target="https://www.icds.psu.edu/computing-services/roar-user-guide/getting-an-account-penn-state-faculty-staff-and-students/" TargetMode="Externa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hyperlink" Target="https://filezilla-project.org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9.png"/><Relationship Id="rId5" Type="http://schemas.openxmlformats.org/officeDocument/2006/relationships/customXml" Target="../ink/ink2.xml"/><Relationship Id="rId10" Type="http://schemas.openxmlformats.org/officeDocument/2006/relationships/customXml" Target="../ink/ink4.xml"/><Relationship Id="rId4" Type="http://schemas.openxmlformats.org/officeDocument/2006/relationships/hyperlink" Target="https://winscp.net/eng/download.php" TargetMode="Externa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nvn5240@psu.edu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icds.psu.edu/computing-services/roar-user-guide/how-to-assess-which-resources-you-should-request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nvn5240@submit.aci.ics.psu.edu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putty.org/" TargetMode="External"/><Relationship Id="rId4" Type="http://schemas.openxmlformats.org/officeDocument/2006/relationships/hyperlink" Target="https://www.icds.psu.edu/computing-services/getting-started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arthdatascience.org/courses/intro-to-earth-data-science/open-reproducible-science/bash/bash-commands-to-manage-directories-files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37A73-E813-67FE-0D60-FC7C54F178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effectLst/>
                <a:latin typeface="Calibri" panose="020F0502020204030204" pitchFamily="34" charset="0"/>
              </a:rPr>
              <a:t>Introduction to ROAR High Performance Computing (HPC) System: Applications in Academic Research using 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E9C89A-BAB7-B55F-E0C2-2CD73D964D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341719"/>
            <a:ext cx="6858000" cy="6483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Nitheesha Nakka</a:t>
            </a:r>
          </a:p>
          <a:p>
            <a:r>
              <a:rPr lang="en-US" dirty="0"/>
              <a:t>C-</a:t>
            </a:r>
            <a:r>
              <a:rPr lang="en-US" dirty="0" err="1"/>
              <a:t>SoDA</a:t>
            </a:r>
            <a:r>
              <a:rPr lang="en-US" dirty="0"/>
              <a:t> Brownbag Spring 2023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1548301-AAC7-5A34-3A25-1C0DA9BF51C6}"/>
              </a:ext>
            </a:extLst>
          </p:cNvPr>
          <p:cNvSpPr txBox="1">
            <a:spLocks/>
          </p:cNvSpPr>
          <p:nvPr/>
        </p:nvSpPr>
        <p:spPr>
          <a:xfrm>
            <a:off x="1143000" y="2693327"/>
            <a:ext cx="6858000" cy="648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892" indent="0" algn="ctr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indent="0" algn="ctr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indent="0" algn="ctr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indent="0" algn="ctr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indent="0" algn="ctr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indent="0" algn="ctr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indent="0" algn="ctr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indent="0" algn="ctr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676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9341F-254F-6547-C4EB-8F64B7F8F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 Job</a:t>
            </a:r>
            <a:br>
              <a:rPr lang="en-US" dirty="0"/>
            </a:br>
            <a:r>
              <a:rPr lang="en-US" sz="2400" dirty="0"/>
              <a:t>Step 2: Transfer Files through FileZilla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BD6A2-7E22-32C1-090F-17A6F74D6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464" y="1209835"/>
            <a:ext cx="7296715" cy="4609752"/>
          </a:xfrm>
        </p:spPr>
        <p:txBody>
          <a:bodyPr>
            <a:normAutofit lnSpcReduction="10000"/>
          </a:bodyPr>
          <a:lstStyle/>
          <a:p>
            <a:pPr marL="342891" lvl="1" indent="0">
              <a:spcBef>
                <a:spcPts val="0"/>
              </a:spcBef>
              <a:buNone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891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2a) First Login 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FileZilla</a:t>
            </a:r>
            <a:endParaRPr lang="en-US" sz="20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0"/>
              </a:spcBef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username= nvn5240</a:t>
            </a:r>
          </a:p>
          <a:p>
            <a:pPr marL="800100" lvl="1" indent="-342900">
              <a:spcBef>
                <a:spcPts val="0"/>
              </a:spcBef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password = </a:t>
            </a:r>
          </a:p>
          <a:p>
            <a:pPr marL="800100" lvl="1" indent="-342900">
              <a:spcBef>
                <a:spcPts val="0"/>
              </a:spcBef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Port = 22</a:t>
            </a:r>
          </a:p>
          <a:p>
            <a:pPr marL="800100" lvl="1" indent="-342900">
              <a:spcBef>
                <a:spcPts val="0"/>
              </a:spcBef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Host =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datamgr.aci.ics.psu.edu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0"/>
              </a:spcBef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After doing the above 1 time you can click “quick connect” to go directly to home directory</a:t>
            </a:r>
          </a:p>
          <a:p>
            <a:pPr marL="800100" lvl="1" indent="-342900"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2-Factor authentication every login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891" lvl="1" indent="0">
              <a:spcBef>
                <a:spcPts val="0"/>
              </a:spcBef>
              <a:buNone/>
            </a:pPr>
            <a:endParaRPr lang="en-US" sz="20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891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2b)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Drag &amp; Drop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Local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Remote</a:t>
            </a:r>
          </a:p>
          <a:p>
            <a:pPr marL="800100" lvl="1" indent="-342900"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 also delete files/ folders in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filezilla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1" indent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Note: Whatever changes you make either in local or remote DOES NOT automatically make those changes on the “opposite” computer</a:t>
            </a:r>
          </a:p>
          <a:p>
            <a:pPr marL="685791" lvl="1" indent="-342900">
              <a:spcBef>
                <a:spcPts val="0"/>
              </a:spcBef>
              <a:buFont typeface="Calibri" panose="020F0502020204030204" pitchFamily="34" charset="0"/>
              <a:buChar char="-"/>
            </a:pPr>
            <a:endParaRPr lang="en-US" sz="17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6AC79F-8753-306F-922C-E031073B42EF}"/>
              </a:ext>
            </a:extLst>
          </p:cNvPr>
          <p:cNvSpPr txBox="1"/>
          <p:nvPr/>
        </p:nvSpPr>
        <p:spPr>
          <a:xfrm>
            <a:off x="501683" y="1038413"/>
            <a:ext cx="7882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0938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9341F-254F-6547-C4EB-8F64B7F8F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 Job</a:t>
            </a:r>
            <a:br>
              <a:rPr lang="en-US" dirty="0"/>
            </a:br>
            <a:r>
              <a:rPr lang="en-US" sz="2400" dirty="0"/>
              <a:t>Step 3: Submit a Job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BD6A2-7E22-32C1-090F-17A6F74D6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464" y="1209835"/>
            <a:ext cx="7296715" cy="4322864"/>
          </a:xfrm>
        </p:spPr>
        <p:txBody>
          <a:bodyPr>
            <a:normAutofit/>
          </a:bodyPr>
          <a:lstStyle/>
          <a:p>
            <a:pPr marL="342891" lvl="1" indent="0">
              <a:spcBef>
                <a:spcPts val="0"/>
              </a:spcBef>
              <a:buNone/>
            </a:pP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PBS File submits the job!</a:t>
            </a:r>
          </a:p>
          <a:p>
            <a:pPr marL="685791" lvl="1" indent="-342900">
              <a:spcBef>
                <a:spcPts val="0"/>
              </a:spcBef>
              <a:buFont typeface="Calibri" panose="020F0502020204030204" pitchFamily="34" charset="0"/>
              <a:buChar char="-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 in the folder with the script and PBS files are in</a:t>
            </a:r>
          </a:p>
          <a:p>
            <a:pPr marL="685791" lvl="1" indent="-342900">
              <a:spcBef>
                <a:spcPts val="0"/>
              </a:spcBef>
              <a:buFont typeface="Calibri" panose="020F0502020204030204" pitchFamily="34" charset="0"/>
              <a:buChar char="-"/>
            </a:pPr>
            <a:r>
              <a:rPr lang="en-US" sz="2000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qsub</a:t>
            </a:r>
            <a:r>
              <a:rPr lang="en-US" sz="20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[NAME OF PBS FILE]</a:t>
            </a:r>
          </a:p>
          <a:p>
            <a:pPr marL="1028682" lvl="2" indent="-342900">
              <a:spcBef>
                <a:spcPts val="0"/>
              </a:spcBef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qsub</a:t>
            </a:r>
            <a:r>
              <a:rPr lang="en-US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[Allocation Name]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[Name of pbs file]</a:t>
            </a:r>
            <a:endParaRPr lang="en-US" sz="17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891" lvl="1" indent="0">
              <a:spcBef>
                <a:spcPts val="0"/>
              </a:spcBef>
              <a:buNone/>
            </a:pP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3a : Check job status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2000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qstat</a:t>
            </a:r>
            <a:r>
              <a:rPr lang="en-US" sz="20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-u nvn5240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 = 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job is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waiting in line, R = running, C = complete</a:t>
            </a:r>
          </a:p>
          <a:p>
            <a:pPr marL="457200" marR="0" lvl="1" indent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3b : delete a job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2000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qdel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[job number]</a:t>
            </a:r>
            <a:endParaRPr lang="en-US" sz="2000" dirty="0">
              <a:effectLst/>
            </a:endParaRPr>
          </a:p>
          <a:p>
            <a:pPr lvl="1"/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837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9341F-254F-6547-C4EB-8F64B7F8F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R Packages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6AC79F-8753-306F-922C-E031073B42EF}"/>
              </a:ext>
            </a:extLst>
          </p:cNvPr>
          <p:cNvSpPr txBox="1"/>
          <p:nvPr/>
        </p:nvSpPr>
        <p:spPr>
          <a:xfrm>
            <a:off x="536407" y="1385653"/>
            <a:ext cx="7882853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A) Put it in your R script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B) Install in R session in terminal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C)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Conda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Installer –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eg.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”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Tidyverse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1) </a:t>
            </a:r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module use /</a:t>
            </a:r>
            <a:r>
              <a:rPr lang="en-US" sz="20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gpfs</a:t>
            </a:r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/group/RISE/sw7/modules- this is where anaconda lives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2) module load anaconda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3) </a:t>
            </a:r>
            <a:r>
              <a:rPr lang="en-US" sz="20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conda</a:t>
            </a:r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create -n </a:t>
            </a:r>
            <a:r>
              <a:rPr lang="en-US" sz="20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rpkgs</a:t>
            </a:r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(Will not have to do this again for future installs)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this name is in some default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4) </a:t>
            </a:r>
            <a:r>
              <a:rPr lang="en-US" sz="20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conda</a:t>
            </a:r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activate </a:t>
            </a:r>
            <a:r>
              <a:rPr lang="en-US" sz="20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rpkgs</a:t>
            </a:r>
            <a:endParaRPr lang="en-US" sz="20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5) </a:t>
            </a:r>
            <a:r>
              <a:rPr lang="en-US" sz="20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Conda</a:t>
            </a:r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install -c </a:t>
            </a:r>
            <a:r>
              <a:rPr lang="en-US" sz="20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conda</a:t>
            </a:r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-forge r-</a:t>
            </a:r>
            <a:r>
              <a:rPr lang="en-US" sz="20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tidyverse</a:t>
            </a:r>
            <a:endParaRPr lang="en-US" sz="20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https://anaconda.org/conda-forge/r-tidyverse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000" dirty="0">
              <a:effectLst/>
              <a:latin typeface="Helvetica Neue" panose="02000503000000020004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86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9341F-254F-6547-C4EB-8F64B7F8F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BD6A2-7E22-32C1-090F-17A6F74D6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250951"/>
            <a:ext cx="7755885" cy="4568636"/>
          </a:xfrm>
        </p:spPr>
        <p:txBody>
          <a:bodyPr>
            <a:normAutofit/>
          </a:bodyPr>
          <a:lstStyle/>
          <a:p>
            <a:pPr marL="685782" lvl="2" indent="0">
              <a:buNone/>
            </a:pPr>
            <a:endParaRPr lang="en-US" sz="1900" dirty="0"/>
          </a:p>
          <a:p>
            <a:pPr marL="685782" lvl="2" indent="0">
              <a:buNone/>
            </a:pPr>
            <a:endParaRPr lang="en-US" sz="1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6AC79F-8753-306F-922C-E031073B42EF}"/>
              </a:ext>
            </a:extLst>
          </p:cNvPr>
          <p:cNvSpPr txBox="1"/>
          <p:nvPr/>
        </p:nvSpPr>
        <p:spPr>
          <a:xfrm>
            <a:off x="632496" y="1038413"/>
            <a:ext cx="7882853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Programming Help:</a:t>
            </a:r>
          </a:p>
          <a:p>
            <a:r>
              <a:rPr lang="en-US" sz="1600" dirty="0">
                <a:hlinkClick r:id="rId3"/>
              </a:rPr>
              <a:t>https://www.icds.psu.edu/computing-services/roar-training-resources/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ROAR User Guide</a:t>
            </a:r>
          </a:p>
          <a:p>
            <a:r>
              <a:rPr lang="en-US" sz="1600" dirty="0">
                <a:hlinkClick r:id="rId4"/>
              </a:rPr>
              <a:t>https://www.icds.psu.edu/computing-services/roar-user-guide/</a:t>
            </a:r>
            <a:endParaRPr lang="en-US" sz="1600" dirty="0"/>
          </a:p>
          <a:p>
            <a:r>
              <a:rPr lang="en-US" sz="1600" dirty="0"/>
              <a:t>ICDS Guidelines</a:t>
            </a:r>
          </a:p>
          <a:p>
            <a:r>
              <a:rPr lang="en-US" sz="1600" dirty="0">
                <a:hlinkClick r:id="rId5"/>
              </a:rPr>
              <a:t>https://www.icds.psu.edu/wp-content/uploads/2020/04/ICDS-ACI-P030-Access-Control-Formatted_v3.1.pdf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Parallelization:</a:t>
            </a:r>
          </a:p>
          <a:p>
            <a:r>
              <a:rPr lang="en-US" sz="1600" b="1" dirty="0" err="1"/>
              <a:t>doParallel</a:t>
            </a:r>
            <a:r>
              <a:rPr lang="en-US" sz="1600" b="1" dirty="0"/>
              <a:t> R package</a:t>
            </a:r>
            <a:r>
              <a:rPr lang="en-US" sz="1600" dirty="0"/>
              <a:t>:</a:t>
            </a:r>
          </a:p>
          <a:p>
            <a:r>
              <a:rPr lang="en-US" sz="1600" dirty="0">
                <a:hlinkClick r:id="rId6"/>
              </a:rPr>
              <a:t>https://cran.r-project.org/web/packages/doParallel/vignettes/gettingstartedParallel.pdf</a:t>
            </a:r>
            <a:endParaRPr lang="en-US" sz="1600" dirty="0"/>
          </a:p>
          <a:p>
            <a:r>
              <a:rPr lang="en-US" sz="1600" b="1" dirty="0"/>
              <a:t>foreach():</a:t>
            </a:r>
          </a:p>
          <a:p>
            <a:r>
              <a:rPr lang="en-US" sz="1600" dirty="0">
                <a:hlinkClick r:id="rId7"/>
              </a:rPr>
              <a:t>https://cran.r-project.org/web/packages/foreach/vignettes/foreach.html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I-Ask Help Desk Virtual Office hours</a:t>
            </a:r>
          </a:p>
          <a:p>
            <a:endParaRPr lang="en-US" sz="1600" dirty="0"/>
          </a:p>
          <a:p>
            <a:r>
              <a:rPr lang="en-US" sz="1600" dirty="0"/>
              <a:t>Myself</a:t>
            </a:r>
          </a:p>
          <a:p>
            <a:r>
              <a:rPr lang="en-US" sz="1600" dirty="0"/>
              <a:t>Email: </a:t>
            </a:r>
            <a:r>
              <a:rPr lang="en-US" sz="1600" dirty="0">
                <a:hlinkClick r:id="rId8"/>
              </a:rPr>
              <a:t>nvn5240@psu.edu</a:t>
            </a:r>
            <a:endParaRPr lang="en-US" sz="1600" dirty="0"/>
          </a:p>
          <a:p>
            <a:r>
              <a:rPr lang="en-US" sz="1600" dirty="0" err="1"/>
              <a:t>Github</a:t>
            </a:r>
            <a:r>
              <a:rPr lang="en-US" sz="1600" dirty="0"/>
              <a:t>: </a:t>
            </a:r>
            <a:r>
              <a:rPr lang="en-US" sz="1600" dirty="0">
                <a:hlinkClick r:id="rId9"/>
              </a:rPr>
              <a:t>https://github.com/NitheeshaN</a:t>
            </a:r>
            <a:endParaRPr lang="en-US" sz="1600" dirty="0"/>
          </a:p>
          <a:p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943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05DF6AC-EEE5-0255-7367-1DB3C3321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36" y="3324588"/>
            <a:ext cx="2468166" cy="2452687"/>
          </a:xfrm>
        </p:spPr>
        <p:txBody>
          <a:bodyPr anchor="ctr">
            <a:normAutofit/>
          </a:bodyPr>
          <a:lstStyle/>
          <a:p>
            <a:r>
              <a:rPr lang="en-US" sz="3100" dirty="0"/>
              <a:t>Background: </a:t>
            </a:r>
            <a:r>
              <a:rPr lang="en-US" sz="2500" dirty="0"/>
              <a:t>What is an HPC </a:t>
            </a:r>
          </a:p>
        </p:txBody>
      </p:sp>
      <p:pic>
        <p:nvPicPr>
          <p:cNvPr id="4" name="Picture 2" descr="Computational System Specifications | PSU ICDS">
            <a:extLst>
              <a:ext uri="{FF2B5EF4-FFF2-40B4-BE49-F238E27FC236}">
                <a16:creationId xmlns:a16="http://schemas.microsoft.com/office/drawing/2014/main" id="{CDF660A9-2E41-2861-33FC-6C048B4D4C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57" b="19602"/>
          <a:stretch/>
        </p:blipFill>
        <p:spPr bwMode="auto">
          <a:xfrm>
            <a:off x="20" y="1"/>
            <a:ext cx="9143980" cy="3009418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B5012-A067-DB71-CEA7-DBE9C4C4A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1216" y="3185932"/>
            <a:ext cx="5614060" cy="2591343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1500" b="1" dirty="0"/>
              <a:t>High Performance Computing (HPC) System</a:t>
            </a:r>
          </a:p>
          <a:p>
            <a:r>
              <a:rPr lang="en-US" sz="1500" dirty="0"/>
              <a:t>Supercomputer that Compute complex calculations and process large datasets</a:t>
            </a:r>
          </a:p>
          <a:p>
            <a:r>
              <a:rPr lang="en-US" sz="1500" dirty="0"/>
              <a:t>ROAR = Penn State’s Supercomputer</a:t>
            </a:r>
          </a:p>
          <a:p>
            <a:pPr lvl="1"/>
            <a:r>
              <a:rPr lang="en-US" sz="1500" dirty="0"/>
              <a:t>High performance research cloud</a:t>
            </a:r>
          </a:p>
          <a:p>
            <a:pPr lvl="1"/>
            <a:r>
              <a:rPr lang="en-US" sz="1500" b="0" i="0" dirty="0">
                <a:effectLst/>
              </a:rPr>
              <a:t>RISE — Research Innovations with Scientists and Engineers</a:t>
            </a:r>
            <a:endParaRPr lang="en-US" sz="1500" dirty="0"/>
          </a:p>
          <a:p>
            <a:pPr marL="0" indent="0">
              <a:buNone/>
            </a:pPr>
            <a:r>
              <a:rPr lang="en-US" sz="1500" b="1" dirty="0"/>
              <a:t>Goals</a:t>
            </a:r>
          </a:p>
          <a:p>
            <a:r>
              <a:rPr lang="en-US" sz="1500" dirty="0"/>
              <a:t>Interface with HPC</a:t>
            </a:r>
          </a:p>
          <a:p>
            <a:r>
              <a:rPr lang="en-US" sz="1500" dirty="0"/>
              <a:t>Submit a Job</a:t>
            </a:r>
          </a:p>
          <a:p>
            <a:pPr lvl="1"/>
            <a:r>
              <a:rPr lang="en-US" sz="1500" dirty="0"/>
              <a:t>Operating FileZilla</a:t>
            </a:r>
          </a:p>
          <a:p>
            <a:pPr lvl="1"/>
            <a:r>
              <a:rPr lang="en-US" sz="1500" dirty="0"/>
              <a:t>Writing a PBS script</a:t>
            </a:r>
          </a:p>
        </p:txBody>
      </p:sp>
    </p:spTree>
    <p:extLst>
      <p:ext uri="{BB962C8B-B14F-4D97-AF65-F5344CB8AC3E}">
        <p14:creationId xmlns:p14="http://schemas.microsoft.com/office/powerpoint/2010/main" val="1925772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A5E610-BA0F-17B9-3959-5ED5B60B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321734"/>
            <a:ext cx="8178799" cy="1135737"/>
          </a:xfrm>
        </p:spPr>
        <p:txBody>
          <a:bodyPr>
            <a:normAutofit/>
          </a:bodyPr>
          <a:lstStyle/>
          <a:p>
            <a:r>
              <a:rPr lang="en-US" sz="3100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7212F-DB81-23DA-7072-28EB001D0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1" y="1321553"/>
            <a:ext cx="7567099" cy="4622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Account Setup</a:t>
            </a:r>
          </a:p>
          <a:p>
            <a:r>
              <a:rPr lang="en-US" sz="2000" dirty="0"/>
              <a:t>Request an Account:</a:t>
            </a:r>
          </a:p>
          <a:p>
            <a:pPr lvl="1"/>
            <a:r>
              <a:rPr lang="en-US" sz="1700" dirty="0">
                <a:hlinkClick r:id="rId3"/>
              </a:rPr>
              <a:t>https://www.icds.psu.edu/computing-services/account-setup/</a:t>
            </a:r>
            <a:endParaRPr lang="en-US" sz="1700" dirty="0"/>
          </a:p>
          <a:p>
            <a:r>
              <a:rPr lang="en-US" sz="2000" dirty="0"/>
              <a:t>Submits a ticket to I-ASK </a:t>
            </a:r>
          </a:p>
          <a:p>
            <a:r>
              <a:rPr lang="en-US" sz="2000" dirty="0"/>
              <a:t>All Non-faculty need a “sponsor” for a ROAR account</a:t>
            </a:r>
          </a:p>
          <a:p>
            <a:pPr lvl="1"/>
            <a:r>
              <a:rPr lang="en-US" sz="1700" dirty="0"/>
              <a:t>Advisor or Course Instructor</a:t>
            </a:r>
          </a:p>
          <a:p>
            <a:pPr marL="0" indent="0">
              <a:buNone/>
            </a:pPr>
            <a:endParaRPr lang="en-US" sz="2000" i="1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sz="2000" i="1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sz="2000" i="1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sz="2000" i="1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sz="2000" i="1" dirty="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US" sz="1500" i="1" dirty="0">
                <a:highlight>
                  <a:srgbClr val="FFFF00"/>
                </a:highlight>
              </a:rPr>
              <a:t>Resource</a:t>
            </a:r>
            <a:r>
              <a:rPr lang="en-US" sz="1500" dirty="0"/>
              <a:t>: </a:t>
            </a:r>
            <a:r>
              <a:rPr lang="en-US" sz="1500" dirty="0">
                <a:hlinkClick r:id="rId4"/>
              </a:rPr>
              <a:t>https://www.icds.psu.edu/computing-services/roar-user-guide/getting-an-account-penn-state-faculty-staff-and-students/</a:t>
            </a:r>
            <a:endParaRPr lang="en-US" sz="1500" dirty="0"/>
          </a:p>
          <a:p>
            <a:pPr marL="0" indent="0">
              <a:buNone/>
            </a:pPr>
            <a:endParaRPr lang="en-US" sz="1500" dirty="0"/>
          </a:p>
          <a:p>
            <a:pPr>
              <a:buFontTx/>
              <a:buChar char="-"/>
            </a:pPr>
            <a:endParaRPr lang="en-US" sz="1700" dirty="0"/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760545" cy="2017580"/>
            <a:chOff x="0" y="4601497"/>
            <a:chExt cx="1014060" cy="2017580"/>
          </a:xfrm>
        </p:grpSpPr>
        <p:sp>
          <p:nvSpPr>
            <p:cNvPr id="1034" name="Isosceles Triangle 103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14467" y="1"/>
            <a:ext cx="729532" cy="1935307"/>
            <a:chOff x="10918968" y="713127"/>
            <a:chExt cx="1273032" cy="2532832"/>
          </a:xfrm>
        </p:grpSpPr>
        <p:sp>
          <p:nvSpPr>
            <p:cNvPr id="1038" name="Rectangle 103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9" name="Isosceles Triangle 103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1E7EDC5-F919-98AD-15D2-C5B67893A6F0}"/>
                  </a:ext>
                </a:extLst>
              </p14:cNvPr>
              <p14:cNvContentPartPr/>
              <p14:nvPr/>
            </p14:nvContentPartPr>
            <p14:xfrm>
              <a:off x="5720294" y="2592678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1E7EDC5-F919-98AD-15D2-C5B67893A6F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57654" y="2529678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C39AD372-8B76-9408-6F99-AD4842F90D4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35" r="1129" b="7432"/>
          <a:stretch/>
        </p:blipFill>
        <p:spPr>
          <a:xfrm>
            <a:off x="3898010" y="3046196"/>
            <a:ext cx="4392575" cy="225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545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A5E610-BA0F-17B9-3959-5ED5B60B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72" y="228296"/>
            <a:ext cx="8178799" cy="1135737"/>
          </a:xfrm>
        </p:spPr>
        <p:txBody>
          <a:bodyPr>
            <a:normAutofit/>
          </a:bodyPr>
          <a:lstStyle/>
          <a:p>
            <a:r>
              <a:rPr lang="en-US" sz="3100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7212F-DB81-23DA-7072-28EB001D0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843" y="1103834"/>
            <a:ext cx="7567099" cy="4622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b="1" dirty="0"/>
              <a:t>FileZilla </a:t>
            </a:r>
            <a:r>
              <a:rPr lang="en-US" sz="1700" b="1" i="1" dirty="0"/>
              <a:t>Client</a:t>
            </a:r>
          </a:p>
          <a:p>
            <a:r>
              <a:rPr lang="en-US" sz="1700" dirty="0"/>
              <a:t>Submit jobs and shift files </a:t>
            </a:r>
            <a:r>
              <a:rPr lang="en-US" sz="1700" i="1" dirty="0"/>
              <a:t>through</a:t>
            </a:r>
            <a:r>
              <a:rPr lang="en-US" sz="1700" dirty="0"/>
              <a:t> FileZilla</a:t>
            </a:r>
          </a:p>
          <a:p>
            <a:pPr lvl="1"/>
            <a:r>
              <a:rPr lang="en-US" sz="1700" dirty="0"/>
              <a:t>Operates like a gateway</a:t>
            </a:r>
          </a:p>
          <a:p>
            <a:pPr lvl="1"/>
            <a:r>
              <a:rPr lang="en-US" sz="1700" dirty="0"/>
              <a:t>Download here: </a:t>
            </a:r>
            <a:r>
              <a:rPr lang="en-US" sz="1700" dirty="0">
                <a:hlinkClick r:id="rId3"/>
              </a:rPr>
              <a:t>https://filezilla-project.org/</a:t>
            </a:r>
            <a:endParaRPr lang="en-US" sz="1700" dirty="0"/>
          </a:p>
          <a:p>
            <a:r>
              <a:rPr lang="en-US" sz="1700" dirty="0"/>
              <a:t>Other: command line, WinSCP Secure Protocol Client</a:t>
            </a:r>
          </a:p>
          <a:p>
            <a:pPr lvl="1"/>
            <a:r>
              <a:rPr lang="en-US" sz="1700" dirty="0"/>
              <a:t>Download here: </a:t>
            </a:r>
            <a:r>
              <a:rPr lang="en-US" sz="1700" dirty="0">
                <a:hlinkClick r:id="rId4"/>
              </a:rPr>
              <a:t>https://winscp.net/eng/download.php</a:t>
            </a:r>
            <a:endParaRPr lang="en-US" sz="1700" dirty="0"/>
          </a:p>
          <a:p>
            <a:pPr marL="342891" lvl="1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2000" dirty="0"/>
          </a:p>
          <a:p>
            <a:endParaRPr lang="en-US" sz="2000" b="1" dirty="0"/>
          </a:p>
          <a:p>
            <a:pPr marL="0" indent="0">
              <a:buNone/>
            </a:pPr>
            <a:endParaRPr lang="en-US" sz="1700" dirty="0"/>
          </a:p>
          <a:p>
            <a:pPr>
              <a:buFontTx/>
              <a:buChar char="-"/>
            </a:pPr>
            <a:endParaRPr lang="en-US" sz="1700" dirty="0"/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760545" cy="2017580"/>
            <a:chOff x="0" y="4601497"/>
            <a:chExt cx="1014060" cy="2017580"/>
          </a:xfrm>
        </p:grpSpPr>
        <p:sp>
          <p:nvSpPr>
            <p:cNvPr id="1034" name="Isosceles Triangle 103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14467" y="1"/>
            <a:ext cx="729532" cy="1935307"/>
            <a:chOff x="10918968" y="713127"/>
            <a:chExt cx="1273032" cy="2532832"/>
          </a:xfrm>
        </p:grpSpPr>
        <p:sp>
          <p:nvSpPr>
            <p:cNvPr id="1038" name="Rectangle 103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9" name="Isosceles Triangle 103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1E7EDC5-F919-98AD-15D2-C5B67893A6F0}"/>
                  </a:ext>
                </a:extLst>
              </p14:cNvPr>
              <p14:cNvContentPartPr/>
              <p14:nvPr/>
            </p14:nvContentPartPr>
            <p14:xfrm>
              <a:off x="5720294" y="2592678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1E7EDC5-F919-98AD-15D2-C5B67893A6F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57294" y="2529678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72F3E9E-D543-A734-AE0D-DCB1CA9030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3" t="-162" r="1509" b="2698"/>
          <a:stretch/>
        </p:blipFill>
        <p:spPr>
          <a:xfrm>
            <a:off x="1128796" y="2963452"/>
            <a:ext cx="6551891" cy="3637967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7867697-95DD-D896-7484-5F473ED7204D}"/>
                  </a:ext>
                </a:extLst>
              </p14:cNvPr>
              <p14:cNvContentPartPr/>
              <p14:nvPr/>
            </p14:nvContentPartPr>
            <p14:xfrm>
              <a:off x="1103953" y="3884576"/>
              <a:ext cx="2891160" cy="41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7867697-95DD-D896-7484-5F473ED7204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67953" y="3812576"/>
                <a:ext cx="296280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B4C1828-2C92-EDBF-0794-BE284D9682AA}"/>
                  </a:ext>
                </a:extLst>
              </p14:cNvPr>
              <p14:cNvContentPartPr/>
              <p14:nvPr/>
            </p14:nvContentPartPr>
            <p14:xfrm>
              <a:off x="4276273" y="3871256"/>
              <a:ext cx="1516680" cy="18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B4C1828-2C92-EDBF-0794-BE284D9682A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40273" y="3799616"/>
                <a:ext cx="1588320" cy="16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9267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9341F-254F-6547-C4EB-8F64B7F8F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 Job</a:t>
            </a:r>
            <a:br>
              <a:rPr lang="en-US" dirty="0"/>
            </a:br>
            <a:r>
              <a:rPr lang="en-US" sz="2400" dirty="0"/>
              <a:t>Step 0: Prepare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BD6A2-7E22-32C1-090F-17A6F74D6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764" y="1019445"/>
            <a:ext cx="7296715" cy="4819110"/>
          </a:xfrm>
        </p:spPr>
        <p:txBody>
          <a:bodyPr>
            <a:noAutofit/>
          </a:bodyPr>
          <a:lstStyle/>
          <a:p>
            <a:pPr marL="685782" lvl="2" indent="0">
              <a:buNone/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repare R script</a:t>
            </a:r>
          </a:p>
          <a:p>
            <a:pPr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repare PBS script: tells HPC what you need to complete job</a:t>
            </a:r>
          </a:p>
          <a:p>
            <a:pPr marL="342891" lvl="1" indent="0">
              <a:spcBef>
                <a:spcPts val="0"/>
              </a:spcBef>
              <a:buNone/>
            </a:pPr>
            <a:r>
              <a:rPr lang="en-US" sz="15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#!/bin/bash -l</a:t>
            </a:r>
          </a:p>
          <a:p>
            <a:pPr marL="342891" lvl="1" indent="0">
              <a:spcBef>
                <a:spcPts val="0"/>
              </a:spcBef>
              <a:buNone/>
            </a:pPr>
            <a:r>
              <a:rPr lang="en-US" sz="15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#PBS -N example </a:t>
            </a:r>
          </a:p>
          <a:p>
            <a:pPr marL="342891" lvl="1" indent="0">
              <a:spcBef>
                <a:spcPts val="0"/>
              </a:spcBef>
              <a:buNone/>
            </a:pPr>
            <a:r>
              <a:rPr lang="en-US" sz="15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#PBS -l </a:t>
            </a:r>
            <a:r>
              <a:rPr lang="en-US" sz="15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walltime</a:t>
            </a:r>
            <a:r>
              <a:rPr lang="en-US" sz="15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=1:00:00</a:t>
            </a: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891" lvl="1" indent="0">
              <a:spcBef>
                <a:spcPts val="0"/>
              </a:spcBef>
              <a:buNone/>
            </a:pPr>
            <a:r>
              <a:rPr lang="en-US" sz="15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#PBS -l nodes=1:ppn=1 </a:t>
            </a:r>
          </a:p>
          <a:p>
            <a:pPr marL="342891" lvl="1" indent="0">
              <a:spcBef>
                <a:spcPts val="0"/>
              </a:spcBef>
              <a:buNone/>
            </a:pPr>
            <a:r>
              <a:rPr lang="en-US" sz="15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#PBS -l </a:t>
            </a:r>
            <a:r>
              <a:rPr lang="en-US" sz="15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pmem</a:t>
            </a:r>
            <a:r>
              <a:rPr lang="en-US" sz="15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=10gb</a:t>
            </a: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891" lvl="1" indent="0">
              <a:spcBef>
                <a:spcPts val="0"/>
              </a:spcBef>
              <a:buNone/>
            </a:pPr>
            <a:r>
              <a:rPr lang="en-US" sz="15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#PBS -j </a:t>
            </a:r>
            <a:r>
              <a:rPr lang="en-US" sz="15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oe</a:t>
            </a:r>
            <a:r>
              <a:rPr lang="en-US" sz="15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891" lvl="1" indent="0">
              <a:spcBef>
                <a:spcPts val="0"/>
              </a:spcBef>
              <a:buNone/>
            </a:pPr>
            <a:r>
              <a:rPr lang="en-US" sz="15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#PBS -A open</a:t>
            </a: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891" lvl="1" indent="0">
              <a:spcBef>
                <a:spcPts val="0"/>
              </a:spcBef>
              <a:buNone/>
            </a:pPr>
            <a:r>
              <a:rPr lang="en-US" sz="15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#PBS -m </a:t>
            </a:r>
            <a:r>
              <a:rPr lang="en-US" sz="15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abe</a:t>
            </a:r>
            <a:r>
              <a:rPr lang="en-US" sz="15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nvn5240@psu.edu</a:t>
            </a:r>
            <a:endParaRPr lang="en-US" sz="15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891" lvl="1" indent="0">
              <a:spcBef>
                <a:spcPts val="0"/>
              </a:spcBef>
              <a:buNone/>
            </a:pP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891" lvl="1" indent="0">
              <a:spcBef>
                <a:spcPts val="0"/>
              </a:spcBef>
              <a:buNone/>
            </a:pPr>
            <a:r>
              <a:rPr lang="en-US" sz="15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 Go to the submission directory, making the folder that the pbs is in as the working </a:t>
            </a:r>
            <a:r>
              <a:rPr lang="en-US" sz="15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dir</a:t>
            </a:r>
            <a:endParaRPr lang="en-US" sz="15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891" lvl="1" indent="0">
              <a:spcBef>
                <a:spcPts val="0"/>
              </a:spcBef>
              <a:buNone/>
            </a:pPr>
            <a:r>
              <a:rPr lang="en-US" sz="15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cd $PBS_O_WORKDIR</a:t>
            </a:r>
          </a:p>
          <a:p>
            <a:pPr marL="342891" lvl="1" indent="0">
              <a:spcBef>
                <a:spcPts val="0"/>
              </a:spcBef>
              <a:buNone/>
            </a:pPr>
            <a:endParaRPr lang="en-US" sz="15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891" lvl="1" indent="0">
              <a:spcBef>
                <a:spcPts val="0"/>
              </a:spcBef>
              <a:buNone/>
            </a:pPr>
            <a:r>
              <a:rPr lang="en-US" sz="15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 Run the job itself</a:t>
            </a:r>
          </a:p>
          <a:p>
            <a:pPr marL="342891" lvl="1" indent="0">
              <a:spcBef>
                <a:spcPts val="0"/>
              </a:spcBef>
              <a:buNone/>
            </a:pPr>
            <a:r>
              <a:rPr lang="en-US" sz="15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#R --file= /storage/home/...</a:t>
            </a:r>
          </a:p>
          <a:p>
            <a:pPr marL="342891" lvl="1" indent="0">
              <a:spcBef>
                <a:spcPts val="0"/>
              </a:spcBef>
              <a:buNone/>
            </a:pPr>
            <a:endParaRPr lang="en-US" sz="15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891" lvl="1" indent="0">
              <a:spcBef>
                <a:spcPts val="0"/>
              </a:spcBef>
              <a:buNone/>
            </a:pPr>
            <a:r>
              <a:rPr lang="en-US" sz="15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 CMD BATCH </a:t>
            </a:r>
            <a:r>
              <a:rPr lang="en-US" sz="15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example.R</a:t>
            </a:r>
            <a:endParaRPr lang="en-US" sz="15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891" lvl="1" indent="0">
              <a:spcBef>
                <a:spcPts val="0"/>
              </a:spcBef>
              <a:buNone/>
            </a:pPr>
            <a:endParaRPr lang="en-US" sz="15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891" lvl="1" indent="0">
              <a:spcBef>
                <a:spcPts val="0"/>
              </a:spcBef>
              <a:buNone/>
            </a:pPr>
            <a:r>
              <a:rPr lang="en-US" sz="1500" i="1" dirty="0">
                <a:highlight>
                  <a:srgbClr val="FFFF00"/>
                </a:highlight>
              </a:rPr>
              <a:t>Resource</a:t>
            </a:r>
            <a:r>
              <a:rPr lang="en-US" sz="1500" dirty="0"/>
              <a:t>: </a:t>
            </a:r>
            <a:r>
              <a:rPr lang="en-US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https://www.icds.psu.edu/computing-services/roar-user-guide/how-to-assess-which-resources-you-should-request/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891" lvl="1" indent="0">
              <a:spcBef>
                <a:spcPts val="0"/>
              </a:spcBef>
              <a:buNone/>
            </a:pP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957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9341F-254F-6547-C4EB-8F64B7F8F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 Job</a:t>
            </a:r>
            <a:br>
              <a:rPr lang="en-US" dirty="0"/>
            </a:br>
            <a:r>
              <a:rPr lang="en-US" sz="2400" dirty="0"/>
              <a:t>Step 0: Prepare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BD6A2-7E22-32C1-090F-17A6F74D6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764" y="1120935"/>
            <a:ext cx="7296715" cy="4819110"/>
          </a:xfrm>
        </p:spPr>
        <p:txBody>
          <a:bodyPr>
            <a:noAutofit/>
          </a:bodyPr>
          <a:lstStyle/>
          <a:p>
            <a:pPr marL="685782" lvl="2" indent="0">
              <a:buNone/>
            </a:pPr>
            <a:endParaRPr lang="en-US" dirty="0"/>
          </a:p>
          <a:p>
            <a:pPr marL="342891" lvl="1" indent="0">
              <a:spcBef>
                <a:spcPts val="0"/>
              </a:spcBef>
              <a:buNone/>
            </a:pPr>
            <a:r>
              <a:rPr lang="en-US" sz="15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#!/bin/bash -l</a:t>
            </a:r>
          </a:p>
          <a:p>
            <a:pPr marL="342891" lvl="1" indent="0">
              <a:spcBef>
                <a:spcPts val="0"/>
              </a:spcBef>
              <a:buNone/>
            </a:pPr>
            <a:r>
              <a:rPr lang="en-US" sz="15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#PBS -N example 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What I want to call the job</a:t>
            </a: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891" lvl="1" indent="0">
              <a:spcBef>
                <a:spcPts val="0"/>
              </a:spcBef>
              <a:buNone/>
            </a:pPr>
            <a:r>
              <a:rPr lang="en-US" sz="15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#PBS -l </a:t>
            </a:r>
            <a:r>
              <a:rPr lang="en-US" sz="15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walltime</a:t>
            </a:r>
            <a:r>
              <a:rPr lang="en-US" sz="15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=1:00:00 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length of time requested for job (</a:t>
            </a:r>
            <a:r>
              <a:rPr lang="en-US" sz="15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48 hours max in ”open”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)</a:t>
            </a: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891" lvl="1" indent="0">
              <a:spcBef>
                <a:spcPts val="0"/>
              </a:spcBef>
              <a:buNone/>
            </a:pPr>
            <a:r>
              <a:rPr lang="en-US" sz="15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#PBS -l nodes=1:ppn=1 </a:t>
            </a:r>
          </a:p>
          <a:p>
            <a:pPr marL="342891" lvl="1" indent="0">
              <a:spcBef>
                <a:spcPts val="0"/>
              </a:spcBef>
              <a:buNone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	 nodes = the number of computers</a:t>
            </a:r>
          </a:p>
          <a:p>
            <a:pPr marL="342891" lvl="1" indent="0">
              <a:spcBef>
                <a:spcPts val="0"/>
              </a:spcBef>
              <a:buNone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	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ppn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 = the number of processors per node</a:t>
            </a:r>
          </a:p>
          <a:p>
            <a:pPr marL="342891" lvl="1" indent="0">
              <a:spcBef>
                <a:spcPts val="0"/>
              </a:spcBef>
              <a:buNone/>
            </a:pP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357CD6-1D82-446E-D890-F4381241B2F7}"/>
              </a:ext>
            </a:extLst>
          </p:cNvPr>
          <p:cNvSpPr txBox="1"/>
          <p:nvPr/>
        </p:nvSpPr>
        <p:spPr>
          <a:xfrm>
            <a:off x="1100521" y="3149600"/>
            <a:ext cx="1668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9E855D3E-941C-7AF2-829E-D9C9892B4C1A}"/>
              </a:ext>
            </a:extLst>
          </p:cNvPr>
          <p:cNvSpPr/>
          <p:nvPr/>
        </p:nvSpPr>
        <p:spPr>
          <a:xfrm>
            <a:off x="312929" y="3429000"/>
            <a:ext cx="4297107" cy="237139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3DEE480-FD69-0E98-7BA1-442137ED018E}"/>
              </a:ext>
            </a:extLst>
          </p:cNvPr>
          <p:cNvSpPr/>
          <p:nvPr/>
        </p:nvSpPr>
        <p:spPr>
          <a:xfrm>
            <a:off x="1483492" y="4113048"/>
            <a:ext cx="931479" cy="5080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9AAB100-C63D-77A9-D542-91B070956927}"/>
              </a:ext>
            </a:extLst>
          </p:cNvPr>
          <p:cNvSpPr/>
          <p:nvPr/>
        </p:nvSpPr>
        <p:spPr>
          <a:xfrm>
            <a:off x="1100521" y="4646448"/>
            <a:ext cx="931479" cy="5080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85B8E17-9805-809D-9824-DCBD93A5F89A}"/>
              </a:ext>
            </a:extLst>
          </p:cNvPr>
          <p:cNvSpPr/>
          <p:nvPr/>
        </p:nvSpPr>
        <p:spPr>
          <a:xfrm>
            <a:off x="2224817" y="4621048"/>
            <a:ext cx="931479" cy="5080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B3ED190-5B45-52F5-CE6E-836D1224345C}"/>
              </a:ext>
            </a:extLst>
          </p:cNvPr>
          <p:cNvSpPr/>
          <p:nvPr/>
        </p:nvSpPr>
        <p:spPr>
          <a:xfrm>
            <a:off x="2494990" y="3789139"/>
            <a:ext cx="931479" cy="5080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27570F-136F-FD19-137C-5553671852B8}"/>
              </a:ext>
            </a:extLst>
          </p:cNvPr>
          <p:cNvCxnSpPr>
            <a:cxnSpLocks/>
          </p:cNvCxnSpPr>
          <p:nvPr/>
        </p:nvCxnSpPr>
        <p:spPr>
          <a:xfrm flipV="1">
            <a:off x="3426469" y="4035623"/>
            <a:ext cx="2281099" cy="75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573335A-159C-7376-D5FA-478109BD58CD}"/>
              </a:ext>
            </a:extLst>
          </p:cNvPr>
          <p:cNvSpPr/>
          <p:nvPr/>
        </p:nvSpPr>
        <p:spPr>
          <a:xfrm>
            <a:off x="5751041" y="3166123"/>
            <a:ext cx="2084859" cy="121744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B9D662-425D-57DD-6BCF-0724194D3538}"/>
              </a:ext>
            </a:extLst>
          </p:cNvPr>
          <p:cNvSpPr txBox="1"/>
          <p:nvPr/>
        </p:nvSpPr>
        <p:spPr>
          <a:xfrm>
            <a:off x="5777295" y="2876076"/>
            <a:ext cx="2384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 (1 machine)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7C31565-4339-ED27-57BC-4A762351FE36}"/>
              </a:ext>
            </a:extLst>
          </p:cNvPr>
          <p:cNvSpPr/>
          <p:nvPr/>
        </p:nvSpPr>
        <p:spPr>
          <a:xfrm>
            <a:off x="5991180" y="3314033"/>
            <a:ext cx="589542" cy="500456"/>
          </a:xfrm>
          <a:prstGeom prst="ellipse">
            <a:avLst/>
          </a:prstGeom>
          <a:solidFill>
            <a:srgbClr val="FF4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89C3135-B7CB-6C71-522F-4525E1C5DBB4}"/>
              </a:ext>
            </a:extLst>
          </p:cNvPr>
          <p:cNvSpPr/>
          <p:nvPr/>
        </p:nvSpPr>
        <p:spPr>
          <a:xfrm>
            <a:off x="6338263" y="3851448"/>
            <a:ext cx="589542" cy="500456"/>
          </a:xfrm>
          <a:prstGeom prst="ellipse">
            <a:avLst/>
          </a:prstGeom>
          <a:solidFill>
            <a:srgbClr val="FF4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B8C48EE-AA49-DB73-F45D-2ED5DF766FC1}"/>
              </a:ext>
            </a:extLst>
          </p:cNvPr>
          <p:cNvSpPr/>
          <p:nvPr/>
        </p:nvSpPr>
        <p:spPr>
          <a:xfrm>
            <a:off x="6618769" y="3345438"/>
            <a:ext cx="589542" cy="500456"/>
          </a:xfrm>
          <a:prstGeom prst="ellipse">
            <a:avLst/>
          </a:prstGeom>
          <a:solidFill>
            <a:srgbClr val="FF4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5E5D52E-4AD9-1870-9A64-ABD289256E17}"/>
              </a:ext>
            </a:extLst>
          </p:cNvPr>
          <p:cNvCxnSpPr>
            <a:cxnSpLocks/>
          </p:cNvCxnSpPr>
          <p:nvPr/>
        </p:nvCxnSpPr>
        <p:spPr>
          <a:xfrm>
            <a:off x="6633034" y="4341140"/>
            <a:ext cx="0" cy="5339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055F91B5-B515-B59D-3839-200A9ACE8970}"/>
              </a:ext>
            </a:extLst>
          </p:cNvPr>
          <p:cNvSpPr/>
          <p:nvPr/>
        </p:nvSpPr>
        <p:spPr>
          <a:xfrm>
            <a:off x="6088089" y="4905334"/>
            <a:ext cx="1102357" cy="1103336"/>
          </a:xfrm>
          <a:prstGeom prst="ellipse">
            <a:avLst/>
          </a:prstGeom>
          <a:solidFill>
            <a:srgbClr val="FF4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A4B923-4C9D-8D9C-FB2D-0690A6A55029}"/>
              </a:ext>
            </a:extLst>
          </p:cNvPr>
          <p:cNvSpPr txBox="1"/>
          <p:nvPr/>
        </p:nvSpPr>
        <p:spPr>
          <a:xfrm>
            <a:off x="7162992" y="4900448"/>
            <a:ext cx="1668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processor</a:t>
            </a:r>
          </a:p>
        </p:txBody>
      </p:sp>
      <p:pic>
        <p:nvPicPr>
          <p:cNvPr id="39" name="Graphic 38" descr="Brain outline">
            <a:extLst>
              <a:ext uri="{FF2B5EF4-FFF2-40B4-BE49-F238E27FC236}">
                <a16:creationId xmlns:a16="http://schemas.microsoft.com/office/drawing/2014/main" id="{C83103E2-5125-1287-CF9D-B92E9C9B3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9535" y="498961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66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9341F-254F-6547-C4EB-8F64B7F8F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 Job</a:t>
            </a:r>
            <a:br>
              <a:rPr lang="en-US" dirty="0"/>
            </a:br>
            <a:r>
              <a:rPr lang="en-US" sz="2400" dirty="0"/>
              <a:t>Step 0: Prepare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BD6A2-7E22-32C1-090F-17A6F74D6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764" y="1120935"/>
            <a:ext cx="7296715" cy="4819110"/>
          </a:xfrm>
        </p:spPr>
        <p:txBody>
          <a:bodyPr>
            <a:noAutofit/>
          </a:bodyPr>
          <a:lstStyle/>
          <a:p>
            <a:pPr marL="685782" lvl="2" indent="0">
              <a:buNone/>
            </a:pPr>
            <a:endParaRPr lang="en-US" dirty="0"/>
          </a:p>
          <a:p>
            <a:pPr marL="342891" lvl="1" indent="0">
              <a:spcBef>
                <a:spcPts val="0"/>
              </a:spcBef>
              <a:buNone/>
            </a:pPr>
            <a:r>
              <a:rPr lang="en-US" sz="15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#!/bin/bash -l</a:t>
            </a:r>
          </a:p>
          <a:p>
            <a:pPr marL="342891" lvl="1" indent="0">
              <a:spcBef>
                <a:spcPts val="0"/>
              </a:spcBef>
              <a:buNone/>
            </a:pPr>
            <a:r>
              <a:rPr lang="en-US" sz="15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#PBS -N example 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What I want to call the job</a:t>
            </a: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891" lvl="1" indent="0">
              <a:spcBef>
                <a:spcPts val="0"/>
              </a:spcBef>
              <a:buNone/>
            </a:pPr>
            <a:r>
              <a:rPr lang="en-US" sz="15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#PBS -l </a:t>
            </a:r>
            <a:r>
              <a:rPr lang="en-US" sz="15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walltime</a:t>
            </a:r>
            <a:r>
              <a:rPr lang="en-US" sz="15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=1:00:00 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length of time requested for job</a:t>
            </a: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891" lvl="1" indent="0">
              <a:spcBef>
                <a:spcPts val="0"/>
              </a:spcBef>
              <a:buNone/>
            </a:pPr>
            <a:r>
              <a:rPr lang="en-US" sz="15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#PBS -l nodes=1:ppn=1 </a:t>
            </a:r>
          </a:p>
          <a:p>
            <a:pPr marL="342891" lvl="1" indent="0">
              <a:spcBef>
                <a:spcPts val="0"/>
              </a:spcBef>
              <a:buNone/>
            </a:pPr>
            <a:r>
              <a:rPr lang="en-US" sz="15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#PBS -l </a:t>
            </a:r>
            <a:r>
              <a:rPr lang="en-US" sz="15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pmem</a:t>
            </a:r>
            <a:r>
              <a:rPr lang="en-US" sz="15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=10gb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max memory per processor</a:t>
            </a:r>
            <a:endParaRPr lang="en-US" sz="1500" dirty="0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891" lvl="1" indent="0">
              <a:spcBef>
                <a:spcPts val="0"/>
              </a:spcBef>
              <a:buNone/>
            </a:pPr>
            <a:r>
              <a:rPr lang="en-US" sz="15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#PBS -j </a:t>
            </a:r>
            <a:r>
              <a:rPr lang="en-US" sz="15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oe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  code output and error output should be in same file</a:t>
            </a:r>
          </a:p>
          <a:p>
            <a:pPr marL="342891" lvl="1" indent="0">
              <a:spcBef>
                <a:spcPts val="0"/>
              </a:spcBef>
              <a:buNone/>
            </a:pPr>
            <a:r>
              <a:rPr lang="en-US" sz="15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#PBS -A open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allocation (also known as “queue”) </a:t>
            </a: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891" lvl="1" indent="0">
              <a:spcBef>
                <a:spcPts val="0"/>
              </a:spcBef>
              <a:buNone/>
            </a:pPr>
            <a:r>
              <a:rPr lang="en-US" sz="15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#PBS -m </a:t>
            </a:r>
            <a:r>
              <a:rPr lang="en-US" sz="15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abe</a:t>
            </a:r>
            <a:r>
              <a:rPr lang="en-US" sz="15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nvn5240@psu.edu 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emails you updates about job</a:t>
            </a: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891" lvl="1" indent="0">
              <a:spcBef>
                <a:spcPts val="0"/>
              </a:spcBef>
              <a:buNone/>
            </a:pP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891" lvl="1" indent="0">
              <a:spcBef>
                <a:spcPts val="0"/>
              </a:spcBef>
              <a:buNone/>
            </a:pPr>
            <a:r>
              <a:rPr lang="en-US" sz="15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 Go to the submission directory, making the folder that the pbs is in as the working </a:t>
            </a:r>
            <a:r>
              <a:rPr lang="en-US" sz="15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dir</a:t>
            </a:r>
            <a:endParaRPr lang="en-US" sz="15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891" lvl="1" indent="0">
              <a:spcBef>
                <a:spcPts val="0"/>
              </a:spcBef>
              <a:buNone/>
            </a:pPr>
            <a:r>
              <a:rPr lang="en-US" sz="15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cd $PBS_O_WORKDIR</a:t>
            </a:r>
          </a:p>
          <a:p>
            <a:pPr marL="342891" lvl="1" indent="0">
              <a:spcBef>
                <a:spcPts val="0"/>
              </a:spcBef>
              <a:buNone/>
            </a:pPr>
            <a:endParaRPr lang="en-US" sz="15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891" lvl="1" indent="0">
              <a:spcBef>
                <a:spcPts val="0"/>
              </a:spcBef>
              <a:buNone/>
            </a:pPr>
            <a:r>
              <a:rPr lang="en-US" sz="15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 Run the job itself</a:t>
            </a:r>
          </a:p>
          <a:p>
            <a:pPr marL="342891" lvl="1" indent="0">
              <a:spcBef>
                <a:spcPts val="0"/>
              </a:spcBef>
              <a:buNone/>
            </a:pPr>
            <a:r>
              <a:rPr lang="en-US" sz="15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#R --file= /storage/home/...</a:t>
            </a:r>
          </a:p>
          <a:p>
            <a:pPr marL="342891" lvl="1" indent="0">
              <a:spcBef>
                <a:spcPts val="0"/>
              </a:spcBef>
              <a:buNone/>
            </a:pPr>
            <a:endParaRPr lang="en-US" sz="15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891" lvl="1" indent="0">
              <a:spcBef>
                <a:spcPts val="0"/>
              </a:spcBef>
              <a:buNone/>
            </a:pPr>
            <a:r>
              <a:rPr lang="en-US" sz="15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 CMD BATCH </a:t>
            </a:r>
            <a:r>
              <a:rPr lang="en-US" sz="15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example.R</a:t>
            </a:r>
            <a:r>
              <a:rPr lang="en-US" sz="15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 run script and save output to a file</a:t>
            </a:r>
            <a:endParaRPr lang="en-US" sz="15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891" lvl="1" indent="0">
              <a:spcBef>
                <a:spcPts val="0"/>
              </a:spcBef>
              <a:buNone/>
            </a:pPr>
            <a:endParaRPr lang="en-US" sz="15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891" lvl="1" indent="0" algn="ctr">
              <a:spcBef>
                <a:spcPts val="0"/>
              </a:spcBef>
              <a:buNone/>
            </a:pPr>
            <a:r>
              <a:rPr lang="en-US" sz="2000" b="1" dirty="0"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MAKE SURE R script and PBS script have SAME NAME!!</a:t>
            </a:r>
            <a:endParaRPr lang="en-US" sz="2000" b="1" dirty="0">
              <a:effectLst/>
              <a:highlight>
                <a:srgbClr val="00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891" lvl="1" indent="0">
              <a:spcBef>
                <a:spcPts val="0"/>
              </a:spcBef>
              <a:buNone/>
            </a:pP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882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9341F-254F-6547-C4EB-8F64B7F8F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 Job</a:t>
            </a:r>
            <a:br>
              <a:rPr lang="en-US" dirty="0"/>
            </a:br>
            <a:r>
              <a:rPr lang="en-US" sz="2400" dirty="0"/>
              <a:t>Step 1: Login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BD6A2-7E22-32C1-090F-17A6F74D6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464" y="1209835"/>
            <a:ext cx="7296715" cy="4886166"/>
          </a:xfrm>
        </p:spPr>
        <p:txBody>
          <a:bodyPr>
            <a:normAutofit/>
          </a:bodyPr>
          <a:lstStyle/>
          <a:p>
            <a:pPr marL="685782" lvl="2" indent="0">
              <a:buNone/>
            </a:pPr>
            <a:endParaRPr lang="en-US" sz="2000" dirty="0"/>
          </a:p>
          <a:p>
            <a:pPr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 Terminal</a:t>
            </a:r>
          </a:p>
          <a:p>
            <a:pPr lvl="1">
              <a:spcBef>
                <a:spcPts val="0"/>
              </a:spcBef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Mac- Search  “terminal”</a:t>
            </a:r>
          </a:p>
          <a:p>
            <a:pPr lvl="1"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PC- search “command prompt” </a:t>
            </a:r>
          </a:p>
          <a:p>
            <a:pPr marL="342891" lvl="1" indent="0">
              <a:spcBef>
                <a:spcPts val="0"/>
              </a:spcBef>
              <a:buNone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Mac: Type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ssh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u="sng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nvn5240</a:t>
            </a:r>
            <a:r>
              <a:rPr lang="en-US" sz="2000" u="sng" dirty="0">
                <a:solidFill>
                  <a:srgbClr val="64B8B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@submit.aci.ics.psu.edu</a:t>
            </a:r>
            <a:r>
              <a:rPr lang="en-US" sz="2000" u="sng" dirty="0">
                <a:solidFill>
                  <a:srgbClr val="64B8B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(save this)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-&gt; Type- Password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-&gt; Type- 1 – Duo Push Authentication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Windows: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PuTTy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 to access SSH Client</a:t>
            </a:r>
          </a:p>
          <a:p>
            <a:pPr lvl="1"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https://www.icds.psu.edu/computing-services/getting-started/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Install: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  <a:hlinkClick r:id="rId5"/>
              </a:rPr>
              <a:t>https://www.putty.org/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Arrive in 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 Directory </a:t>
            </a:r>
          </a:p>
          <a:p>
            <a:pPr lvl="1"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Other storage directories that “live” here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work: quota limit = 128 GB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home: quota limit = 10GB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Scratch: 1 million file capacity but </a:t>
            </a:r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ITEMS DELETED IN 30 DAYS</a:t>
            </a:r>
          </a:p>
          <a:p>
            <a:pPr marL="342891" lvl="1" indent="0">
              <a:spcBef>
                <a:spcPts val="0"/>
              </a:spcBef>
              <a:buNone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91" lvl="1" indent="-342900">
              <a:spcBef>
                <a:spcPts val="0"/>
              </a:spcBef>
              <a:buFont typeface="Calibri" panose="020F0502020204030204" pitchFamily="34" charset="0"/>
              <a:buChar char="-"/>
            </a:pPr>
            <a:endParaRPr lang="en-US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91" lvl="1" indent="-342900">
              <a:spcBef>
                <a:spcPts val="0"/>
              </a:spcBef>
              <a:buFont typeface="Calibri" panose="020F0502020204030204" pitchFamily="34" charset="0"/>
              <a:buChar char="-"/>
            </a:pPr>
            <a:endParaRPr lang="en-US" sz="17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6AC79F-8753-306F-922C-E031073B42EF}"/>
              </a:ext>
            </a:extLst>
          </p:cNvPr>
          <p:cNvSpPr txBox="1"/>
          <p:nvPr/>
        </p:nvSpPr>
        <p:spPr>
          <a:xfrm>
            <a:off x="501683" y="1038413"/>
            <a:ext cx="7882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55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7ED44-427B-7454-6AC8-A1D56F11C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Step 1a: Lets Look Around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0D87E-328A-7E1F-A329-CA2B74D2E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4200" b="1" dirty="0"/>
              <a:t>Basic Bash Commands</a:t>
            </a:r>
          </a:p>
          <a:p>
            <a:r>
              <a:rPr lang="en-US" sz="4200" dirty="0" err="1">
                <a:solidFill>
                  <a:srgbClr val="4472C4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4200" dirty="0" err="1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wd</a:t>
            </a:r>
            <a:r>
              <a:rPr lang="en-US" sz="4200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print working directory path</a:t>
            </a:r>
          </a:p>
          <a:p>
            <a:r>
              <a:rPr lang="en-US" sz="4200" dirty="0">
                <a:solidFill>
                  <a:srgbClr val="4472C4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sz="4200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 </a:t>
            </a:r>
            <a:r>
              <a:rPr lang="en-US" sz="4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lists </a:t>
            </a:r>
            <a:r>
              <a:rPr lang="en-US" sz="4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whats</a:t>
            </a:r>
            <a:r>
              <a:rPr lang="en-US" sz="4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a folder</a:t>
            </a:r>
            <a:endParaRPr lang="en-US" sz="4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42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sz="4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 -al</a:t>
            </a:r>
            <a:r>
              <a:rPr lang="en-US" sz="4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shows you when file is last modified </a:t>
            </a:r>
          </a:p>
          <a:p>
            <a:pPr lvl="1"/>
            <a:r>
              <a:rPr lang="en-US" sz="42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sz="4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 -a </a:t>
            </a:r>
            <a:r>
              <a:rPr lang="en-US" sz="4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shows all hidden files too</a:t>
            </a:r>
            <a:endParaRPr lang="en-US" sz="4200" dirty="0">
              <a:solidFill>
                <a:srgbClr val="4472C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4200" dirty="0">
                <a:solidFill>
                  <a:srgbClr val="4472C4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4200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 [directory name] </a:t>
            </a:r>
            <a:r>
              <a:rPr lang="en-US" sz="4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change directory</a:t>
            </a:r>
          </a:p>
          <a:p>
            <a:pPr lvl="1"/>
            <a:r>
              <a:rPr lang="en-US" sz="3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 also combine directory paths</a:t>
            </a:r>
          </a:p>
          <a:p>
            <a:pPr lvl="1"/>
            <a:r>
              <a:rPr lang="en-US" sz="42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4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 .. </a:t>
            </a:r>
            <a:r>
              <a:rPr lang="en-US" sz="4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moving one directory “up”</a:t>
            </a:r>
          </a:p>
          <a:p>
            <a:pPr lvl="1"/>
            <a:r>
              <a:rPr lang="en-US" sz="42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42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 ~ </a:t>
            </a:r>
            <a:r>
              <a:rPr lang="en-US" sz="4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move all the way back to home directory</a:t>
            </a:r>
          </a:p>
          <a:p>
            <a:r>
              <a:rPr lang="en-US" sz="4200" dirty="0" err="1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mkdir</a:t>
            </a:r>
            <a:r>
              <a:rPr lang="en-US" sz="4200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[new directory name] </a:t>
            </a:r>
            <a:r>
              <a:rPr lang="en-US" sz="4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make directory </a:t>
            </a:r>
            <a:endParaRPr lang="en-US" sz="4200" dirty="0">
              <a:solidFill>
                <a:srgbClr val="4472C4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4200" dirty="0">
                <a:solidFill>
                  <a:srgbClr val="4472C4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cat</a:t>
            </a:r>
            <a:r>
              <a:rPr lang="en-US" sz="42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[file name] </a:t>
            </a:r>
            <a:r>
              <a:rPr lang="en-US" sz="4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look at script contents</a:t>
            </a:r>
          </a:p>
          <a:p>
            <a:r>
              <a:rPr lang="en-US" sz="4200" dirty="0">
                <a:solidFill>
                  <a:srgbClr val="4472C4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rm [file name] </a:t>
            </a:r>
            <a:r>
              <a:rPr lang="en-US" sz="4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remove a file , </a:t>
            </a:r>
            <a:r>
              <a:rPr lang="en-US" sz="4200" dirty="0">
                <a:solidFill>
                  <a:srgbClr val="4472C4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rm –r [directory name] </a:t>
            </a:r>
            <a:r>
              <a:rPr lang="en-US" sz="4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remove directory</a:t>
            </a:r>
            <a:endParaRPr lang="en-US" sz="3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4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4200" dirty="0"/>
              <a:t>R = start R shell</a:t>
            </a:r>
          </a:p>
          <a:p>
            <a:pPr lvl="1"/>
            <a:r>
              <a:rPr lang="en-US" sz="3600" dirty="0"/>
              <a:t>q() = quits session</a:t>
            </a:r>
          </a:p>
          <a:p>
            <a:r>
              <a:rPr lang="en-US" sz="3900" dirty="0"/>
              <a:t>python = start Python shell</a:t>
            </a:r>
          </a:p>
          <a:p>
            <a:pPr lvl="1"/>
            <a:r>
              <a:rPr lang="en-US" sz="3600" dirty="0"/>
              <a:t>exit() = quits session</a:t>
            </a:r>
          </a:p>
          <a:p>
            <a:pPr marL="0" indent="0">
              <a:buNone/>
            </a:pPr>
            <a:r>
              <a:rPr lang="en-US" sz="2700" i="1" dirty="0">
                <a:highlight>
                  <a:srgbClr val="FFFF00"/>
                </a:highlight>
              </a:rPr>
              <a:t>Resource</a:t>
            </a:r>
            <a:r>
              <a:rPr lang="en-US" sz="2700" dirty="0"/>
              <a:t>: </a:t>
            </a:r>
            <a:r>
              <a:rPr lang="en-US" sz="2700" dirty="0">
                <a:hlinkClick r:id="rId2"/>
              </a:rPr>
              <a:t>https://www.earthdatascience.org/courses/intro-to-earth-data-science/open-reproducible-science/bash/bash-commands-to-manage-directories-files</a:t>
            </a:r>
            <a:r>
              <a:rPr lang="en-US" sz="1200" dirty="0">
                <a:hlinkClick r:id="rId2"/>
              </a:rPr>
              <a:t>/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60919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A Palette">
      <a:dk1>
        <a:srgbClr val="000000"/>
      </a:dk1>
      <a:lt1>
        <a:srgbClr val="FFFFFF"/>
      </a:lt1>
      <a:dk2>
        <a:srgbClr val="041E41"/>
      </a:dk2>
      <a:lt2>
        <a:srgbClr val="B8D6E6"/>
      </a:lt2>
      <a:accent1>
        <a:srgbClr val="009CDE"/>
      </a:accent1>
      <a:accent2>
        <a:srgbClr val="1E407C"/>
      </a:accent2>
      <a:accent3>
        <a:srgbClr val="A3AAAD"/>
      </a:accent3>
      <a:accent4>
        <a:srgbClr val="83B1D4"/>
      </a:accent4>
      <a:accent5>
        <a:srgbClr val="3EA39E"/>
      </a:accent5>
      <a:accent6>
        <a:srgbClr val="305470"/>
      </a:accent6>
      <a:hlink>
        <a:srgbClr val="64B8B6"/>
      </a:hlink>
      <a:folHlink>
        <a:srgbClr val="7D4C7C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04A49901785041AF741C157FF60EBA" ma:contentTypeVersion="12" ma:contentTypeDescription="Create a new document." ma:contentTypeScope="" ma:versionID="2dc561ac532b927686394fff98d3cec6">
  <xsd:schema xmlns:xsd="http://www.w3.org/2001/XMLSchema" xmlns:xs="http://www.w3.org/2001/XMLSchema" xmlns:p="http://schemas.microsoft.com/office/2006/metadata/properties" xmlns:ns2="c7c738f6-68ec-422e-b0e4-3523873f7adf" xmlns:ns3="542b8847-f5d4-4c9f-bd30-657d16e5db1d" targetNamespace="http://schemas.microsoft.com/office/2006/metadata/properties" ma:root="true" ma:fieldsID="37215006c6ba2f10ad2271fcfa8576ba" ns2:_="" ns3:_="">
    <xsd:import namespace="c7c738f6-68ec-422e-b0e4-3523873f7adf"/>
    <xsd:import namespace="542b8847-f5d4-4c9f-bd30-657d16e5db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c738f6-68ec-422e-b0e4-3523873f7a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2b8847-f5d4-4c9f-bd30-657d16e5db1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BDECC34-8DC0-475B-B1C3-9DBC06D6997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695DECE-CC99-4112-B0D2-8793A97911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7c738f6-68ec-422e-b0e4-3523873f7adf"/>
    <ds:schemaRef ds:uri="542b8847-f5d4-4c9f-bd30-657d16e5db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539C208-1A3D-45B3-82F3-3826437EC099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2351</TotalTime>
  <Words>1290</Words>
  <Application>Microsoft Macintosh PowerPoint</Application>
  <PresentationFormat>On-screen Show (4:3)</PresentationFormat>
  <Paragraphs>202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Courier New</vt:lpstr>
      <vt:lpstr>Franklin Gothic Book</vt:lpstr>
      <vt:lpstr>Franklin Gothic Medium</vt:lpstr>
      <vt:lpstr>Helvetica Neue</vt:lpstr>
      <vt:lpstr>Office Theme</vt:lpstr>
      <vt:lpstr>Introduction to ROAR High Performance Computing (HPC) System: Applications in Academic Research using R</vt:lpstr>
      <vt:lpstr>Background: What is an HPC </vt:lpstr>
      <vt:lpstr>Getting Started</vt:lpstr>
      <vt:lpstr>Getting Started</vt:lpstr>
      <vt:lpstr>Submitting a Job Step 0: Prepare Scripts</vt:lpstr>
      <vt:lpstr>Submitting a Job Step 0: Prepare Scripts</vt:lpstr>
      <vt:lpstr>Submitting a Job Step 0: Prepare Scripts</vt:lpstr>
      <vt:lpstr>Submitting a Job Step 1: Login </vt:lpstr>
      <vt:lpstr>Step 1a: Lets Look Around</vt:lpstr>
      <vt:lpstr>Submitting a Job Step 2: Transfer Files through FileZilla </vt:lpstr>
      <vt:lpstr>Submitting a Job Step 3: Submit a Job</vt:lpstr>
      <vt:lpstr>Installing R Packages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Nakka, Nitheesha</cp:lastModifiedBy>
  <cp:revision>59</cp:revision>
  <dcterms:created xsi:type="dcterms:W3CDTF">2018-03-19T17:38:41Z</dcterms:created>
  <dcterms:modified xsi:type="dcterms:W3CDTF">2023-04-10T17:01:26Z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0x0101009204A49901785041AF741C157FF60EBA</vt:lpwstr>
  </property>
</Properties>
</file>